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6"/>
  </p:notesMasterIdLst>
  <p:sldIdLst>
    <p:sldId id="256" r:id="rId2"/>
    <p:sldId id="257" r:id="rId3"/>
    <p:sldId id="258" r:id="rId4"/>
    <p:sldId id="297" r:id="rId5"/>
    <p:sldId id="259" r:id="rId6"/>
    <p:sldId id="260" r:id="rId7"/>
    <p:sldId id="261" r:id="rId8"/>
    <p:sldId id="29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9" r:id="rId33"/>
    <p:sldId id="300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DD730-02BF-49D8-BA93-F1BD9302E295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9AEFC-120C-4DFD-812F-7065E95AC1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C9924079-0341-473D-8E66-6705EB7BCDC9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10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915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49156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BD83EDD8-0062-4CC1-A072-6CB305F05B8E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19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8371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8372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074C555E-9484-4B31-8D2E-2198184C3DE9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20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939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9396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7AC1C78B-276D-4E59-8DA6-0363D85CFD08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21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0419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0420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80E4B823-6EBB-4428-9D0A-1DF17EADF87A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22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1443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1444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134009B1-BD27-4F7E-82A0-3D7996A85C69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23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2467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2468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30F00822-CB11-4FFB-AFF6-F189EE5F730D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24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3491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3492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F59AC82E-A1D9-4F2B-BB60-228E8AF494A3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25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451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4516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8FFFD32A-EBB4-4B1C-8505-3F871A88F3B7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26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5539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5540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20E5B4AF-C18E-4025-807D-8A35D7A31F2D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27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6563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6564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026E7560-CB13-4DBF-99E7-C9C8B7B40BB7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28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7587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7588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B6809054-A241-4521-8C2B-A631343A90E6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11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0179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0180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89561BA5-EC51-45A6-B32F-E2535F4DE126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29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8611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8612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4A95F60F-6D95-4278-87E8-C813392C8051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30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963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69636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DA7973AC-2A4F-499B-9D9B-58DF2EE84E24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31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0659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0660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A41D1B95-0076-484B-8A73-D57B3CF88679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34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1683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1684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928110F1-AB42-4F20-A940-B9E4EF8CB4C5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35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2707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2708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E8948305-DDBE-41E0-9F3D-713E0BDA9F08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36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3731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3732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CE96AB13-261B-42F4-A7EE-4A220DFB6709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37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475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4756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E1CB61EC-CABF-4A1B-BF9F-D0F2EDC74790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38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5779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5780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E62175C9-B070-43A7-A438-798D2E9A0F17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39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6803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6804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AD4F345C-4BC8-45F1-A785-985FA634A522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40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7827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7828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10EC24B5-92B7-47DC-9841-6F8C52573738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12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1203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1204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D19B7843-C4FF-4CD9-B649-E8C121376020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41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8851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8852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030A8F87-2C46-448E-A3C6-6E35F3381A68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42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987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79876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80899" name="2 Marcador de notas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81923" name="2 Marcador de notas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D7FA3997-9EA4-4372-A7A4-AD0D3EBBBE86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13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2227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2228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C921E48B-9FEA-4E34-9A7B-35B215E30AE6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14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3251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3252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C431C796-8EA8-4D32-9E3E-1A43C5723374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15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427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4276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F0156F6C-FDA1-4B2C-802E-B69879E6B0F5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16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5299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5300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5ED8917A-5D60-4FBD-8A39-AA7468C70BAC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17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6323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6324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/>
          <p:cNvSpPr txBox="1"/>
          <p:nvPr/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fld id="{35D337A5-4F0B-4EE2-9CE6-27755A314CBE}" type="slidenum">
              <a:rPr lang="es-ES" sz="12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t>18</a:t>
            </a:fld>
            <a:endParaRPr lang="es-ES" sz="120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7347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5B9BD5"/>
          </a:solidFill>
          <a:ln w="12600">
            <a:solidFill>
              <a:srgbClr val="41719C"/>
            </a:solidFill>
            <a:miter lim="800000"/>
            <a:headEnd/>
            <a:tailEnd/>
          </a:ln>
        </p:spPr>
      </p:sp>
      <p:sp>
        <p:nvSpPr>
          <p:cNvPr id="57348" name="Marcador de notas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solidFill>
                <a:srgbClr val="000000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 txBox="1">
            <a:spLocks noGrp="1"/>
          </p:cNvSpPr>
          <p:nvPr>
            <p:ph type="title" idx="4294967295"/>
          </p:nvPr>
        </p:nvSpPr>
        <p:spPr>
          <a:xfrm>
            <a:off x="457171" y="273352"/>
            <a:ext cx="8229090" cy="1144682"/>
          </a:xfrm>
        </p:spPr>
        <p:txBody>
          <a:bodyPr lIns="82945" tIns="41473" rIns="82945"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texto"/>
          <p:cNvSpPr txBox="1">
            <a:spLocks noGrp="1"/>
          </p:cNvSpPr>
          <p:nvPr>
            <p:ph type="body" idx="4294967295"/>
          </p:nvPr>
        </p:nvSpPr>
        <p:spPr>
          <a:xfrm>
            <a:off x="457171" y="1604515"/>
            <a:ext cx="8229090" cy="4525821"/>
          </a:xfrm>
        </p:spPr>
        <p:txBody>
          <a:bodyPr lIns="82945" tIns="41473" rIns="82945" bIns="41473"/>
          <a:lstStyle>
            <a:lvl1pPr>
              <a:spcAft>
                <a:spcPts val="1285"/>
              </a:spcAft>
              <a:defRPr>
                <a:ln>
                  <a:noFill/>
                </a:ln>
              </a:defRPr>
            </a:lvl1pPr>
          </a:lstStyle>
          <a:p>
            <a:endParaRPr lang="es-ES"/>
          </a:p>
        </p:txBody>
      </p:sp>
      <p:sp>
        <p:nvSpPr>
          <p:cNvPr id="4" name="Marcador de fecha 3"/>
          <p:cNvSpPr txBox="1">
            <a:spLocks noGrp="1"/>
          </p:cNvSpPr>
          <p:nvPr>
            <p:ph type="dt" sz="half" idx="10"/>
          </p:nvPr>
        </p:nvSpPr>
        <p:spPr/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Marcador de pie de página 4"/>
          <p:cNvSpPr txBox="1">
            <a:spLocks noGrp="1"/>
          </p:cNvSpPr>
          <p:nvPr>
            <p:ph type="ftr" sz="quarter" idx="11"/>
          </p:nvPr>
        </p:nvSpPr>
        <p:spPr/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Marcador de número de diapositiva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0F858-9FAE-41F4-9AB2-815A21EF8F02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 lIns="82945" tIns="41473" rIns="82945"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 txBox="1">
            <a:spLocks noGrp="1"/>
          </p:cNvSpPr>
          <p:nvPr>
            <p:ph type="title" idx="4294967295"/>
          </p:nvPr>
        </p:nvSpPr>
        <p:spPr>
          <a:xfrm>
            <a:off x="457171" y="1604841"/>
            <a:ext cx="8228763" cy="4526148"/>
          </a:xfrm>
        </p:spPr>
        <p:txBody>
          <a:bodyPr lIns="82945" tIns="41473" rIns="82945" anchor="t"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1283"/>
              </a:spcAft>
              <a:defRPr sz="290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  <a:br>
              <a:rPr lang="es-ES"/>
            </a:br>
            <a:r>
              <a:rPr lang="es-ES"/>
              <a:t>Segundo nivel</a:t>
            </a:r>
            <a:br>
              <a:rPr lang="es-ES"/>
            </a:br>
            <a:r>
              <a:rPr lang="es-ES"/>
              <a:t>Tercer nivel</a:t>
            </a:r>
            <a:br>
              <a:rPr lang="es-ES"/>
            </a:br>
            <a:r>
              <a:rPr lang="es-ES"/>
              <a:t>Cuarto nivel</a:t>
            </a:r>
            <a:br>
              <a:rPr lang="es-ES"/>
            </a:br>
            <a:r>
              <a:rPr lang="es-ES"/>
              <a:t>Quinto nivel</a:t>
            </a:r>
          </a:p>
        </p:txBody>
      </p:sp>
      <p:sp>
        <p:nvSpPr>
          <p:cNvPr id="7" name="6 Marcador de contenido"/>
          <p:cNvSpPr txBox="1">
            <a:spLocks noGrp="1"/>
          </p:cNvSpPr>
          <p:nvPr>
            <p:ph idx="1"/>
          </p:nvPr>
        </p:nvSpPr>
        <p:spPr>
          <a:xfrm>
            <a:off x="457171" y="1604515"/>
            <a:ext cx="8229090" cy="4525821"/>
          </a:xfrm>
        </p:spPr>
        <p:txBody>
          <a:bodyPr lIns="82945" tIns="41473" rIns="82945" bIns="41473"/>
          <a:lstStyle>
            <a:lvl1pPr>
              <a:spcAft>
                <a:spcPts val="1285"/>
              </a:spcAft>
              <a:defRPr>
                <a:ln>
                  <a:noFill/>
                </a:ln>
              </a:defRPr>
            </a:lvl1pPr>
          </a:lstStyle>
          <a:p>
            <a:endParaRPr lang="es-ES"/>
          </a:p>
        </p:txBody>
      </p:sp>
      <p:sp>
        <p:nvSpPr>
          <p:cNvPr id="5" name="Marcador de fecha 3"/>
          <p:cNvSpPr txBox="1">
            <a:spLocks noGrp="1"/>
          </p:cNvSpPr>
          <p:nvPr>
            <p:ph type="dt" sz="half" idx="10"/>
          </p:nvPr>
        </p:nvSpPr>
        <p:spPr/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Marcador de pie de página 4"/>
          <p:cNvSpPr txBox="1">
            <a:spLocks noGrp="1"/>
          </p:cNvSpPr>
          <p:nvPr>
            <p:ph type="ftr" sz="quarter" idx="11"/>
          </p:nvPr>
        </p:nvSpPr>
        <p:spPr/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Marcador de número de diapositiva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B6CFF-9C84-45FA-96D0-1660E4A3EB09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uario\Desktop\SAN%20MIGUEL.%20JSVG16-17\se&#241;ales%20alarma%20san%20miguel.movie.wmv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3.xml"/><Relationship Id="rId1" Type="http://schemas.openxmlformats.org/officeDocument/2006/relationships/video" Target="file:///C:\Users\Usuario\Desktop\SAN%20MIGUEL.%20JSVG16-17\como%20se%20hizo.%20san%20miguel.movie.wmv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uario\Desktop\SAN%20MIGUEL.%20JSVG16-17\skyfallsanmiguel.movie.wm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40276"/>
          </a:xfrm>
        </p:spPr>
        <p:txBody>
          <a:bodyPr/>
          <a:lstStyle/>
          <a:p>
            <a:r>
              <a:rPr lang="es-ES" dirty="0" smtClean="0"/>
              <a:t>VIOLENCIA DE GÉNERO</a:t>
            </a:r>
            <a:endParaRPr lang="es-ES" dirty="0"/>
          </a:p>
        </p:txBody>
      </p:sp>
      <p:pic>
        <p:nvPicPr>
          <p:cNvPr id="3" name="2 Imagen" descr="765FE264-2091-48FE-B648-2C8C98563A5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1500174"/>
            <a:ext cx="6878782" cy="5072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dirty="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3. Falsos mitos sobre el amor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14340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300">
                <a:latin typeface="Calibri" pitchFamily="34" charset="0"/>
              </a:rPr>
              <a:t>Los discursos sobre el amor son un conjunto de prejuicios, frases hechas y lugares comunes que dejan un sabor de boca rancio y empalagoso en ocasiones. Ocurre así porque nuestra idea del amor es muy vieja. El romanticismo es un invento del siglo XIX. Hay mentiras que a base de repetirlas han tomado la apariencia de verdad. 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457200" y="2055813"/>
            <a:ext cx="8523288" cy="3821112"/>
          </a:xfr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6400" smtClean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Príncipes y princesas.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La media naranja.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El aire que respiro.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Esclavos del deseo.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6400" smtClean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Char char=""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457200" y="2055813"/>
            <a:ext cx="8523288" cy="3821112"/>
          </a:xfrm>
        </p:spPr>
        <p:txBody>
          <a:bodyPr lIns="82945" tIns="41473" rIns="82945" bIns="41473" anchor="ctr"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64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609600" y="2208213"/>
            <a:ext cx="8523288" cy="3821112"/>
          </a:xfrm>
          <a:prstGeom prst="rect">
            <a:avLst/>
          </a:prstGeo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6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6400" dirty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Príncipes y princesas.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Sólo los jóvenes bellos e inocentes son llamados al verdadero amor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La media naranja.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2800" dirty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El aire que respiro.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2800" dirty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Esclavos del deseo.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6400" dirty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Char char=""/>
              <a:defRPr/>
            </a:pPr>
            <a:endParaRPr lang="es-ES" sz="13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3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6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300" dirty="0">
                <a:solidFill>
                  <a:srgbClr val="2300DC"/>
                </a:solidFill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300" dirty="0">
                <a:solidFill>
                  <a:srgbClr val="2300DC"/>
                </a:solidFill>
                <a:ea typeface="SimSun" pitchFamily="2" charset="-122"/>
                <a:cs typeface="Tahoma" pitchFamily="34" charset="0"/>
              </a:rPr>
              <a:t>	</a:t>
            </a:r>
            <a:endParaRPr lang="es-ES" sz="1300" dirty="0"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457200" y="2055813"/>
            <a:ext cx="8523288" cy="3821112"/>
          </a:xfrm>
        </p:spPr>
        <p:txBody>
          <a:bodyPr lIns="82945" tIns="41473" rIns="82945" bIns="41473" anchor="ctr"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64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609600" y="2208213"/>
            <a:ext cx="8523288" cy="3821112"/>
          </a:xfrm>
          <a:prstGeom prst="rect">
            <a:avLst/>
          </a:prstGeo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6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6400" dirty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Príncipes y princesas.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Sólo los jóvenes bellos e inocentes son llamados al verdadero amor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La media naranja.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defRPr/>
            </a:pPr>
            <a:r>
              <a:rPr lang="es-ES" sz="128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Es el destino. Alguien especial. Tu complemento perfecto te espera</a:t>
            </a:r>
            <a:r>
              <a:rPr lang="es-ES" sz="128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.</a:t>
            </a:r>
            <a:endParaRPr lang="es-ES" sz="12800" dirty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El aire que respiro.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2800" dirty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Esclavos del deseo.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6400" dirty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Char char=""/>
              <a:defRPr/>
            </a:pPr>
            <a:endParaRPr lang="es-ES" sz="13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3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6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300" dirty="0">
                <a:solidFill>
                  <a:srgbClr val="2300DC"/>
                </a:solidFill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300" dirty="0">
                <a:solidFill>
                  <a:srgbClr val="2300DC"/>
                </a:solidFill>
                <a:ea typeface="SimSun" pitchFamily="2" charset="-122"/>
                <a:cs typeface="Tahoma" pitchFamily="34" charset="0"/>
              </a:rPr>
              <a:t>	</a:t>
            </a:r>
            <a:endParaRPr lang="es-ES" sz="1300" dirty="0"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457200" y="2055813"/>
            <a:ext cx="8523288" cy="3821112"/>
          </a:xfrm>
        </p:spPr>
        <p:txBody>
          <a:bodyPr lIns="82945" tIns="41473" rIns="82945" bIns="41473" anchor="ctr"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64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620713" y="2714625"/>
            <a:ext cx="8523287" cy="3821113"/>
          </a:xfrm>
          <a:prstGeom prst="rect">
            <a:avLst/>
          </a:prstGeo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6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6400" dirty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Príncipes y princesas.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Sólo los jóvenes bellos e inocentes son llamados al verdadero amor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La media naranja.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defRPr/>
            </a:pPr>
            <a:r>
              <a:rPr lang="es-ES" sz="128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Es el destino. Alguien especial. Tu complemento perfecto te espera.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El aire que respiro.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defRPr/>
            </a:pPr>
            <a:r>
              <a:rPr lang="es-ES" sz="144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Si no está a tu lado sientes que te ahogas. Necesitas su </a:t>
            </a:r>
            <a:r>
              <a:rPr lang="es-ES" sz="9600" dirty="0" err="1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compañia</a:t>
            </a:r>
            <a:endParaRPr lang="es-ES" sz="9600" dirty="0">
              <a:solidFill>
                <a:srgbClr val="0070C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Esclavos del deseo.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defRPr/>
            </a:pPr>
            <a:r>
              <a:rPr lang="es-ES" sz="128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endParaRPr lang="es-ES" sz="66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6400" dirty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Char char=""/>
              <a:defRPr/>
            </a:pPr>
            <a:endParaRPr lang="es-ES" sz="13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3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6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300" dirty="0">
                <a:solidFill>
                  <a:srgbClr val="2300DC"/>
                </a:solidFill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300" dirty="0">
                <a:solidFill>
                  <a:srgbClr val="2300DC"/>
                </a:solidFill>
                <a:ea typeface="SimSun" pitchFamily="2" charset="-122"/>
                <a:cs typeface="Tahoma" pitchFamily="34" charset="0"/>
              </a:rPr>
              <a:t>	</a:t>
            </a:r>
            <a:endParaRPr lang="es-ES" sz="1300" dirty="0"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 idx="4294967295"/>
          </p:nvPr>
        </p:nvSpPr>
        <p:spPr>
          <a:xfrm>
            <a:off x="428625" y="35718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457200" y="2055813"/>
            <a:ext cx="8523288" cy="3821112"/>
          </a:xfrm>
        </p:spPr>
        <p:txBody>
          <a:bodyPr lIns="82945" tIns="41473" rIns="82945" bIns="41473" anchor="ctr"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64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14313" y="2208213"/>
            <a:ext cx="8918575" cy="4292600"/>
          </a:xfrm>
          <a:prstGeom prst="rect">
            <a:avLst/>
          </a:prstGeo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6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6400" dirty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Príncipes y princesas.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Sólo los jóvenes bellos e inocentes son llamados al verdadero amor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La media naranja.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defRPr/>
            </a:pPr>
            <a:r>
              <a:rPr lang="es-ES" sz="128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Es el destino. Alguien especial. Tu complemento perfecto te espera.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El aire que respiro.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defRPr/>
            </a:pPr>
            <a:r>
              <a:rPr lang="es-ES" sz="144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Si no está a tu lado sientes que te ahogas. Necesitas su compañía.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2800" dirty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Esclavos del deseo.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defRPr/>
            </a:pPr>
            <a:r>
              <a:rPr lang="es-ES" sz="12800" dirty="0">
                <a:solidFill>
                  <a:srgbClr val="00206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</a:t>
            </a:r>
            <a:r>
              <a:rPr lang="es-ES" sz="9600" dirty="0">
                <a:solidFill>
                  <a:srgbClr val="0070C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El corazón manda sobre la razón. No pienses, el amor es locura</a:t>
            </a:r>
            <a:r>
              <a:rPr lang="es-ES" sz="9600" dirty="0">
                <a:solidFill>
                  <a:srgbClr val="0070C0"/>
                </a:solidFill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6400" dirty="0">
              <a:solidFill>
                <a:srgbClr val="2300DC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Char char=""/>
              <a:defRPr/>
            </a:pPr>
            <a:endParaRPr lang="es-ES" sz="13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3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endParaRPr lang="es-ES" sz="1600" dirty="0">
              <a:solidFill>
                <a:srgbClr val="2300DC"/>
              </a:solidFill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300" dirty="0">
                <a:solidFill>
                  <a:srgbClr val="2300DC"/>
                </a:solidFill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Clr>
                <a:schemeClr val="accent1"/>
              </a:buClr>
              <a:buSzPct val="45000"/>
              <a:buFont typeface="Wingdings 2"/>
              <a:buNone/>
              <a:defRPr/>
            </a:pPr>
            <a:r>
              <a:rPr lang="es-ES" sz="1300" dirty="0">
                <a:solidFill>
                  <a:srgbClr val="2300DC"/>
                </a:solidFill>
                <a:ea typeface="SimSun" pitchFamily="2" charset="-122"/>
                <a:cs typeface="Tahoma" pitchFamily="34" charset="0"/>
              </a:rPr>
              <a:t>	</a:t>
            </a:r>
            <a:endParaRPr lang="es-ES" sz="1300" dirty="0"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457200" y="2055813"/>
            <a:ext cx="8523288" cy="3821112"/>
          </a:xfr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8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que se pelean se desean.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Contigo pan y cebolla.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Y comieron perdices…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celos.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Char char=""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457200" y="2055813"/>
            <a:ext cx="8523288" cy="3821112"/>
          </a:xfr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8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que se pelean se desean.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9600" dirty="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La pasión trae conflictos. Es normal enfadarse y discutir</a:t>
            </a: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Contigo pan y cebolla.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Y comieron perdices…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celos.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Char char=""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457200" y="2055813"/>
            <a:ext cx="8523288" cy="3821112"/>
          </a:xfr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8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que se pelean se desean.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9600" dirty="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La pasión trae conflictos. Es normal enfadarse y discutir</a:t>
            </a: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Contigo pan y cebolla.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9600" dirty="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Las pruebas y problemas más difíciles se resuelven con amor</a:t>
            </a: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Y comieron perdices…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celos.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Char char=""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457200" y="2055813"/>
            <a:ext cx="8523288" cy="3821112"/>
          </a:xfr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8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que se pelean se desean.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9600" dirty="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La pasión trae conflictos. Es normal enfadarse y discutir</a:t>
            </a: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Contigo pan y cebolla.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9600" dirty="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Las pruebas y problemas más difíciles se resuelven con amor</a:t>
            </a: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Y comieron perdices…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9600" dirty="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La felicidad llega cuando llega el amor. Sin amor no se puede ser feliz..</a:t>
            </a: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celos.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Char char=""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Definición de violencia.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785794"/>
            <a:ext cx="7498080" cy="2409828"/>
          </a:xfrm>
        </p:spPr>
        <p:txBody>
          <a:bodyPr>
            <a:noAutofit/>
          </a:bodyPr>
          <a:lstStyle/>
          <a:p>
            <a:pPr>
              <a:buNone/>
            </a:pPr>
            <a:endParaRPr lang="es-ES" sz="2800" dirty="0" smtClean="0"/>
          </a:p>
          <a:p>
            <a:r>
              <a:rPr lang="es-ES" sz="2800" dirty="0" smtClean="0"/>
              <a:t>La </a:t>
            </a:r>
            <a:r>
              <a:rPr lang="es-ES" sz="2800" b="1" dirty="0" smtClean="0"/>
              <a:t>violencia</a:t>
            </a:r>
            <a:r>
              <a:rPr lang="es-ES" sz="2800" dirty="0" smtClean="0"/>
              <a:t> es aquella conducta que se realiza de manera consciente para generar algún tipo de daño a la víctima. </a:t>
            </a:r>
          </a:p>
          <a:p>
            <a:r>
              <a:rPr lang="es-ES" sz="2800" dirty="0" smtClean="0"/>
              <a:t>La violencia de género es aquella ejercida por parte del hombre hacia la mujer.</a:t>
            </a:r>
          </a:p>
        </p:txBody>
      </p:sp>
      <p:pic>
        <p:nvPicPr>
          <p:cNvPr id="4" name="3 Imagen" descr="IMG_8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573016"/>
            <a:ext cx="4848897" cy="3096344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683568" y="476672"/>
            <a:ext cx="8229600" cy="749300"/>
          </a:xfrm>
          <a:prstGeom prst="rect">
            <a:avLst/>
          </a:prstGeom>
          <a:solidFill>
            <a:srgbClr val="00FFFF"/>
          </a:solidFill>
        </p:spPr>
        <p:txBody>
          <a:bodyPr lIns="82945" tIns="41473" rIns="82945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lang="es-ES" sz="4300" dirty="0" smtClean="0"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SimSun" pitchFamily="2" charset="-122"/>
                <a:cs typeface="Tahoma" pitchFamily="34" charset="0"/>
              </a:rPr>
              <a:t>1. Definición de violencia</a:t>
            </a:r>
            <a:endParaRPr kumimoji="0" lang="es-ES" sz="43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Falsos mitos sobre el amor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4294967295"/>
          </p:nvPr>
        </p:nvSpPr>
        <p:spPr>
          <a:xfrm>
            <a:off x="285750" y="2055813"/>
            <a:ext cx="8858250" cy="3821112"/>
          </a:xfrm>
        </p:spPr>
        <p:txBody>
          <a:bodyPr lIns="82945" tIns="41473" rIns="82945" bIns="41473" anchor="ctr">
            <a:normAutofit fontScale="2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8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que se pelean se desean.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9600" dirty="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La pasión trae conflictos. Es normal enfadarse y discutir</a:t>
            </a: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Contigo pan y cebolla.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9600" dirty="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Las pruebas y problemas más difíciles se resuelven con amor</a:t>
            </a: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Y comieron perdices…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9600" dirty="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La felicidad llega cuando llega el amor. Sin amor no se puede ser feliz..</a:t>
            </a:r>
            <a:endParaRPr sz="12800" smtClean="0">
              <a:solidFill>
                <a:srgbClr val="FF0000"/>
              </a:solidFill>
              <a:latin typeface="Arial Narrow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2800" smtClean="0">
                <a:solidFill>
                  <a:srgbClr val="FF0000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Los celos. 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lang="es-ES" sz="11200" dirty="0" smtClean="0">
                <a:solidFill>
                  <a:srgbClr val="2300DC"/>
                </a:solidFill>
                <a:latin typeface="Arial Narrow" pitchFamily="34" charset="0"/>
                <a:ea typeface="SimSun" pitchFamily="2" charset="-122"/>
                <a:cs typeface="Tahoma" pitchFamily="34" charset="0"/>
              </a:rPr>
              <a:t>   Son la sal y pimienta del amor. Si no hay celos es que pasa de ti.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3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endParaRPr sz="16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544"/>
              </a:spcAft>
              <a:buSzPct val="45000"/>
              <a:buFont typeface="Wingdings 2"/>
              <a:buNone/>
              <a:defRPr/>
            </a:pPr>
            <a:r>
              <a:rPr sz="1300" smtClean="0">
                <a:solidFill>
                  <a:srgbClr val="2300DC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	</a:t>
            </a:r>
            <a:endParaRPr sz="13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dirty="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4. 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5604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-----------, sobre uno mismo/a . Las personas celosas sufren ----------- y --------. Están obsesionadas con la --------- y el -------. Creen que van a ser ------------ y no soportan la --------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-------- y ---------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6628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----------- y --------. Están obsesionadas con la --------- y el -------. Creen que van a ser ------------ y no soportan la --------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-------- y ---------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7652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desasosiego y --------. Están obsesionadas con la --------- y el -------. Creen que van a ser ------------ y no soportan la --------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-------- y ---------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8676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desasosiego y paranoia. Están obsesionadas con la --------- y el -------. Creen que van a ser ------------ y no soportan la --------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-------- y ---------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9700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desasosiego y paranoia. Están obsesionadas con la fidelidad y el -------. Creen que van a ser ------------ y no soportan la --------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-------- y ---------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30724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desasosiego y paranoia. Están obsesionadas con la fidelidad y el control. Creen que van a ser ------------ y no soportan la --------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-------- y ---------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31748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desasosiego y paranoia. Están obsesionadas con la fidelidad y el control. Creen que van a ser traicionadas y no soportan la --------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-------- y ---------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32772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desasosiego y paranoia. Están obsesionadas con la fidelidad y el control. Creen que van a ser traicionadas y no soportan la ausencia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-------- y ---------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33796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desasosiego y paranoia. Están obsesionadas con la fidelidad y el control. Creen que van a ser traicionadas y no soportan la ausencia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libertad y ---------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36" y="1071546"/>
            <a:ext cx="6400800" cy="1000133"/>
          </a:xfrm>
        </p:spPr>
        <p:txBody>
          <a:bodyPr/>
          <a:lstStyle/>
          <a:p>
            <a:r>
              <a:rPr lang="es-ES" dirty="0" smtClean="0"/>
              <a:t>Tipos de violencia. </a:t>
            </a:r>
            <a:endParaRPr lang="es-ES" dirty="0"/>
          </a:p>
        </p:txBody>
      </p:sp>
      <p:pic>
        <p:nvPicPr>
          <p:cNvPr id="3" name="2 Imagen" descr="IMG_72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2428868"/>
            <a:ext cx="5286412" cy="414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34820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desasosiego y paranoia. Están obsesionadas con la fidelidad y el control. Creen que van a ser traicionadas y no soportan la ausencia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libertad y autonomía al otro y actúan como --------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Los celos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06513" y="1468438"/>
            <a:ext cx="6530975" cy="274637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s-ES" sz="1300" dirty="0">
                <a:solidFill>
                  <a:srgbClr val="000000"/>
                </a:solidFill>
                <a:latin typeface="Arial" pitchFamily="18"/>
                <a:ea typeface="SimSun" pitchFamily="2"/>
                <a:cs typeface="Tahoma" pitchFamily="2"/>
              </a:rPr>
              <a:t> </a:t>
            </a:r>
            <a:endParaRPr lang="es-ES" sz="2500" dirty="0">
              <a:solidFill>
                <a:srgbClr val="000000"/>
              </a:solidFill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35844" name="4 Rectángulo"/>
          <p:cNvSpPr>
            <a:spLocks noChangeArrowheads="1"/>
          </p:cNvSpPr>
          <p:nvPr/>
        </p:nvSpPr>
        <p:spPr bwMode="auto">
          <a:xfrm>
            <a:off x="457200" y="1273175"/>
            <a:ext cx="8164513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just"/>
            <a:r>
              <a:rPr lang="es-ES" sz="3600">
                <a:latin typeface="Calibri" pitchFamily="34" charset="0"/>
              </a:rPr>
              <a:t>Los celos se alimentan de la inseguridad, sobre uno mismo/a . Las personas celosas sufren desasosiego y paranoia. Están obsesionadas con la fidelidad y el control. Creen que van a ser traicionadas y no soportan la ausencia del ser amado.</a:t>
            </a:r>
          </a:p>
          <a:p>
            <a:pPr algn="just"/>
            <a:r>
              <a:rPr lang="es-ES" sz="3600">
                <a:latin typeface="Calibri" pitchFamily="34" charset="0"/>
              </a:rPr>
              <a:t>Privan de libertad y autonomía al otro y actúan como policías o carceleros.</a:t>
            </a:r>
          </a:p>
          <a:p>
            <a:pPr algn="just">
              <a:spcAft>
                <a:spcPts val="550"/>
              </a:spcAft>
            </a:pPr>
            <a:r>
              <a:rPr lang="es-ES">
                <a:solidFill>
                  <a:srgbClr val="2300DC"/>
                </a:solidFill>
                <a:latin typeface="Calibri" pitchFamily="34" charset="0"/>
              </a:rPr>
              <a:t>	</a:t>
            </a: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457200" y="541338"/>
            <a:ext cx="8229600" cy="749300"/>
          </a:xfrm>
          <a:prstGeom prst="rect">
            <a:avLst/>
          </a:prstGeom>
          <a:solidFill>
            <a:srgbClr val="00FFFF"/>
          </a:solidFill>
        </p:spPr>
        <p:txBody>
          <a:bodyPr lIns="82945" tIns="41473" rIns="82945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lang="es-ES" sz="4300" dirty="0" smtClean="0"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SimSun" pitchFamily="2" charset="-122"/>
                <a:cs typeface="Tahoma" pitchFamily="34" charset="0"/>
              </a:rPr>
              <a:t>5</a:t>
            </a:r>
            <a:r>
              <a:rPr kumimoji="0" lang="es-E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SimSun" pitchFamily="2" charset="-122"/>
                <a:cs typeface="Tahoma" pitchFamily="34" charset="0"/>
              </a:rPr>
              <a:t>. Señales de alarma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eñales alarma san miguel.movi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558"/>
          </a:xfrm>
          <a:prstGeom prst="rect">
            <a:avLst/>
          </a:prstGeom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457200" y="541338"/>
            <a:ext cx="8229600" cy="749300"/>
          </a:xfrm>
          <a:prstGeom prst="rect">
            <a:avLst/>
          </a:prstGeom>
          <a:solidFill>
            <a:srgbClr val="00FFFF"/>
          </a:solidFill>
        </p:spPr>
        <p:txBody>
          <a:bodyPr lIns="82945" tIns="41473" rIns="82945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lang="es-ES" sz="4300" dirty="0" smtClean="0"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SimSun" pitchFamily="2" charset="-122"/>
                <a:cs typeface="Tahoma" pitchFamily="34" charset="0"/>
              </a:rPr>
              <a:t>5</a:t>
            </a:r>
            <a:r>
              <a:rPr kumimoji="0" lang="es-E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SimSun" pitchFamily="2" charset="-122"/>
                <a:cs typeface="Tahoma" pitchFamily="34" charset="0"/>
              </a:rPr>
              <a:t>. Señales de alarma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232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dirty="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Señales </a:t>
            </a:r>
            <a:r>
              <a:rPr lang="es-ES" dirty="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de alarma</a:t>
            </a:r>
          </a:p>
        </p:txBody>
      </p:sp>
      <p:sp>
        <p:nvSpPr>
          <p:cNvPr id="36867" name="Subtítulo 2"/>
          <p:cNvSpPr>
            <a:spLocks noGrp="1"/>
          </p:cNvSpPr>
          <p:nvPr>
            <p:ph type="subTitle" idx="4294967295"/>
          </p:nvPr>
        </p:nvSpPr>
        <p:spPr>
          <a:xfrm>
            <a:off x="457200" y="1306513"/>
            <a:ext cx="8229600" cy="5551487"/>
          </a:xfrm>
        </p:spPr>
        <p:txBody>
          <a:bodyPr lIns="82945" tIns="41473" rIns="82945" bIns="41473" anchor="ctr"/>
          <a:lstStyle/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NINGUNEA</a:t>
            </a:r>
          </a:p>
          <a:p>
            <a:pPr algn="ctr"/>
            <a:endParaRPr lang="es-ES" sz="18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DESCORTÉS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SIEMPRE TIENE LA RAZÓN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MUY CELOSO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EL QUE MANDA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VIOLENTO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DA MIEDO</a:t>
            </a:r>
          </a:p>
          <a:p>
            <a:pPr algn="ctr"/>
            <a:endParaRPr lang="es-ES" sz="11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Señales de alarma</a:t>
            </a:r>
          </a:p>
        </p:txBody>
      </p:sp>
      <p:sp>
        <p:nvSpPr>
          <p:cNvPr id="37891" name="Subtítulo 2"/>
          <p:cNvSpPr>
            <a:spLocks noGrp="1"/>
          </p:cNvSpPr>
          <p:nvPr>
            <p:ph type="subTitle" idx="4294967295"/>
          </p:nvPr>
        </p:nvSpPr>
        <p:spPr>
          <a:xfrm>
            <a:off x="457200" y="1306513"/>
            <a:ext cx="8229600" cy="5551487"/>
          </a:xfrm>
        </p:spPr>
        <p:txBody>
          <a:bodyPr lIns="82945" tIns="41473" rIns="82945" bIns="41473" anchor="ctr"/>
          <a:lstStyle/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NINGUNEA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No valora tu opinión. No aprecia lo que haces. A veces no te escucha.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DESCORTÉS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SIEMPRE TIENE LA RAZÓN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MUY CELOSO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EL QUE MANDA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VIOLENTO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DA MIEDO</a:t>
            </a:r>
          </a:p>
          <a:p>
            <a:pPr algn="ctr"/>
            <a:endParaRPr lang="es-ES" sz="11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Señales de alarma</a:t>
            </a:r>
          </a:p>
        </p:txBody>
      </p:sp>
      <p:sp>
        <p:nvSpPr>
          <p:cNvPr id="38915" name="Subtítulo 2"/>
          <p:cNvSpPr>
            <a:spLocks noGrp="1"/>
          </p:cNvSpPr>
          <p:nvPr>
            <p:ph type="subTitle" idx="4294967295"/>
          </p:nvPr>
        </p:nvSpPr>
        <p:spPr>
          <a:xfrm>
            <a:off x="457200" y="1306513"/>
            <a:ext cx="8229600" cy="5551487"/>
          </a:xfrm>
        </p:spPr>
        <p:txBody>
          <a:bodyPr lIns="82945" tIns="41473" rIns="82945" bIns="41473" anchor="ctr"/>
          <a:lstStyle/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TE NINGUNEA</a:t>
            </a:r>
          </a:p>
          <a:p>
            <a:pPr algn="ctr"/>
            <a:r>
              <a:rPr lang="es-ES" sz="11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No valora tu opinión. No aprecia lo que haces. A veces no te escucha.</a:t>
            </a: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DESCORTÉS</a:t>
            </a:r>
            <a:endParaRPr lang="es-ES" sz="1100" dirty="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Te da plantón. Coquetea con otros/as. Se coloca y se pone idiota.</a:t>
            </a: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SIEMPRE TIENE LA RAZÓN</a:t>
            </a:r>
            <a:endParaRPr lang="es-ES" sz="1100" dirty="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endParaRPr lang="es-ES" sz="1100" dirty="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MUY CELOSO</a:t>
            </a:r>
          </a:p>
          <a:p>
            <a:pPr algn="ctr"/>
            <a:endParaRPr lang="es-ES" sz="1100" dirty="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EL QUE MANDA</a:t>
            </a:r>
          </a:p>
          <a:p>
            <a:pPr algn="ctr"/>
            <a:endParaRPr lang="es-ES" sz="1100" dirty="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VIOLENTO</a:t>
            </a:r>
          </a:p>
          <a:p>
            <a:pPr algn="ctr"/>
            <a:endParaRPr lang="es-ES" sz="1100" dirty="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DA MIEDO</a:t>
            </a:r>
          </a:p>
          <a:p>
            <a:pPr algn="ctr"/>
            <a:endParaRPr lang="es-ES" sz="1100" dirty="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Señales de alarma</a:t>
            </a:r>
          </a:p>
        </p:txBody>
      </p:sp>
      <p:sp>
        <p:nvSpPr>
          <p:cNvPr id="39939" name="Subtítulo 2"/>
          <p:cNvSpPr>
            <a:spLocks noGrp="1"/>
          </p:cNvSpPr>
          <p:nvPr>
            <p:ph type="subTitle" idx="4294967295"/>
          </p:nvPr>
        </p:nvSpPr>
        <p:spPr>
          <a:xfrm>
            <a:off x="457200" y="1306513"/>
            <a:ext cx="8229600" cy="5551487"/>
          </a:xfrm>
        </p:spPr>
        <p:txBody>
          <a:bodyPr lIns="82945" tIns="41473" rIns="82945" bIns="41473" anchor="ctr"/>
          <a:lstStyle/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NINGUNEA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No valora tu opinión. No aprecia lo que haces. A veces no te escucha.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DESCORTÉS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da plantón. Coquetea con otros/as. Se coloca y pone idiota.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SIEMPRE TIENE LA RAZÓN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cabezota y nunca cede. Cierra la discusión con la última palabra.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MUY CELOSO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EL QUE MANDA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VIOLENTO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DA MIEDO</a:t>
            </a:r>
          </a:p>
          <a:p>
            <a:pPr algn="ctr"/>
            <a:endParaRPr lang="es-ES" sz="11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Señales de alarma</a:t>
            </a:r>
          </a:p>
        </p:txBody>
      </p:sp>
      <p:sp>
        <p:nvSpPr>
          <p:cNvPr id="40963" name="Subtítulo 2"/>
          <p:cNvSpPr>
            <a:spLocks noGrp="1"/>
          </p:cNvSpPr>
          <p:nvPr>
            <p:ph type="subTitle" idx="4294967295"/>
          </p:nvPr>
        </p:nvSpPr>
        <p:spPr>
          <a:xfrm>
            <a:off x="457200" y="1306513"/>
            <a:ext cx="8229600" cy="5551487"/>
          </a:xfrm>
        </p:spPr>
        <p:txBody>
          <a:bodyPr lIns="82945" tIns="41473" rIns="82945" bIns="41473" anchor="ctr"/>
          <a:lstStyle/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NINGUNEA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No valora tu opinión. No aprecia lo que haces. A veces no te escucha.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DESCORTÉS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da plantón. Coquetea con otros/as. Se coloca y pone idiota.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SIEMPRE TIENE LA RAZÓN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cabezota y nunca cede. Cierra la discusión con la última palabra.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MUY CELOSO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controla el móvil y no le gusta que hables o salgas con tus amigos/as.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EL QUE MANDA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VIOLENTO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DA MIEDO</a:t>
            </a:r>
          </a:p>
          <a:p>
            <a:pPr algn="ctr"/>
            <a:endParaRPr lang="es-ES" sz="11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Señales de alarma</a:t>
            </a:r>
          </a:p>
        </p:txBody>
      </p:sp>
      <p:sp>
        <p:nvSpPr>
          <p:cNvPr id="41987" name="Subtítulo 2"/>
          <p:cNvSpPr>
            <a:spLocks noGrp="1"/>
          </p:cNvSpPr>
          <p:nvPr>
            <p:ph type="subTitle" idx="4294967295"/>
          </p:nvPr>
        </p:nvSpPr>
        <p:spPr>
          <a:xfrm>
            <a:off x="457200" y="1306513"/>
            <a:ext cx="8229600" cy="5551487"/>
          </a:xfrm>
        </p:spPr>
        <p:txBody>
          <a:bodyPr lIns="82945" tIns="41473" rIns="82945" bIns="41473" anchor="ctr"/>
          <a:lstStyle/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NINGUNEA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No valora tu opinión. No aprecia lo que haces. A veces no te escucha.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DECORTÉS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da plantón. Coquetea con otros/as. Se coloca y pone idiota.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SIEMPRE TIENE LA RAZÓN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cabezota y nunca cede. Cierra la discusión con la última palabra.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MUY CELOSO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controla el móvil y no le gusta que hables o salgas con tus amigos/as.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EL QUE MANDA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quien decide: qué hacer, dónde y con quién ir, qué ropa debes vestir.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VIOLENTO</a:t>
            </a:r>
          </a:p>
          <a:p>
            <a:pPr algn="ctr"/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DA MIEDO</a:t>
            </a:r>
          </a:p>
          <a:p>
            <a:pPr algn="ctr"/>
            <a:endParaRPr lang="es-ES" sz="11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36" y="1071546"/>
            <a:ext cx="6400800" cy="1000133"/>
          </a:xfrm>
        </p:spPr>
        <p:txBody>
          <a:bodyPr/>
          <a:lstStyle/>
          <a:p>
            <a:r>
              <a:rPr lang="es-ES" dirty="0" smtClean="0"/>
              <a:t>Tipos de violencia. </a:t>
            </a:r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2843808" y="2708920"/>
            <a:ext cx="5654824" cy="3672408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s-ES" sz="20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Existen varias formas de clasificar los tipos de violencia de género. Nos quedamos con la siguiente:</a:t>
            </a: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s-ES" sz="20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s-ES" sz="20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s-ES" sz="3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VIOLENCIA PSICOLÓGICA</a:t>
            </a: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s-ES" sz="3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VIOLENCIA VERBAL</a:t>
            </a: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s-ES" sz="3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VIOLENCIA FÍSICA Y SEXUAL</a:t>
            </a: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s-ES" sz="32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s-ES" sz="32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Señales de alarma</a:t>
            </a:r>
          </a:p>
        </p:txBody>
      </p:sp>
      <p:sp>
        <p:nvSpPr>
          <p:cNvPr id="43011" name="Subtítulo 2"/>
          <p:cNvSpPr>
            <a:spLocks noGrp="1"/>
          </p:cNvSpPr>
          <p:nvPr>
            <p:ph type="subTitle" idx="4294967295"/>
          </p:nvPr>
        </p:nvSpPr>
        <p:spPr>
          <a:xfrm>
            <a:off x="457200" y="1306513"/>
            <a:ext cx="8229600" cy="5551487"/>
          </a:xfrm>
        </p:spPr>
        <p:txBody>
          <a:bodyPr lIns="82945" tIns="41473" rIns="82945" bIns="41473" anchor="ctr"/>
          <a:lstStyle/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NINGUNEA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No valora tu opinión. No aprecia lo que haces. A veces no te escucha.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DECORTÉS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da plantón. Coquetea con otros/as. Se coloca y pone idiota.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SIEMPRE TIENE LA RAZÓN</a:t>
            </a:r>
            <a:endParaRPr lang="es-ES" sz="11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cabezota y nunca cede. Cierra la discusión con la última palabra.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MUY CELOSO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Te controla el móvil y no le gusta que hables o salgas con tus amigos/as.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EL QUE MANDA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quien decide: qué hacer, dónde y con quién ir, qué ropa debes vestir.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ES VIOLENTO</a:t>
            </a:r>
          </a:p>
          <a:p>
            <a:pPr algn="ctr"/>
            <a:r>
              <a:rPr lang="es-ES" sz="1100" smtClean="0">
                <a:latin typeface="Arial" pitchFamily="34" charset="0"/>
                <a:ea typeface="SimSun" pitchFamily="2" charset="-122"/>
                <a:cs typeface="Tahoma" pitchFamily="34" charset="0"/>
              </a:rPr>
              <a:t>Se enfada mucho. Cuando hay problemas grita, insulta, arremete y se pelea.</a:t>
            </a:r>
          </a:p>
          <a:p>
            <a:pPr algn="ctr"/>
            <a:r>
              <a:rPr lang="es-ES" sz="1800" smtClean="0">
                <a:latin typeface="Arial" pitchFamily="34" charset="0"/>
                <a:ea typeface="SimSun" pitchFamily="2" charset="-122"/>
                <a:cs typeface="Tahoma" pitchFamily="34" charset="0"/>
              </a:rPr>
              <a:t>DA MIEDO</a:t>
            </a:r>
          </a:p>
          <a:p>
            <a:pPr algn="ctr"/>
            <a:endParaRPr lang="es-ES" sz="110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 idx="4294967295"/>
          </p:nvPr>
        </p:nvSpPr>
        <p:spPr>
          <a:xfrm>
            <a:off x="457200" y="541338"/>
            <a:ext cx="8229600" cy="749300"/>
          </a:xfrm>
          <a:solidFill>
            <a:srgbClr val="00FFFF"/>
          </a:solidFill>
        </p:spPr>
        <p:txBody>
          <a:bodyPr lIns="82945" tIns="41473" rIns="82945">
            <a:spAutoFit/>
          </a:bodyPr>
          <a:lstStyle/>
          <a:p>
            <a:pPr>
              <a:buSzPct val="45000"/>
              <a:buFont typeface="StarSymbol"/>
              <a:buNone/>
            </a:pPr>
            <a:r>
              <a:rPr lang="es-ES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  <a:cs typeface="Tahoma" pitchFamily="34" charset="0"/>
              </a:rPr>
              <a:t>Señales de alarma</a:t>
            </a:r>
          </a:p>
        </p:txBody>
      </p:sp>
      <p:sp>
        <p:nvSpPr>
          <p:cNvPr id="44035" name="Subtítulo 2"/>
          <p:cNvSpPr>
            <a:spLocks noGrp="1"/>
          </p:cNvSpPr>
          <p:nvPr>
            <p:ph type="subTitle" idx="4294967295"/>
          </p:nvPr>
        </p:nvSpPr>
        <p:spPr>
          <a:xfrm>
            <a:off x="457200" y="1306513"/>
            <a:ext cx="8229600" cy="5551487"/>
          </a:xfrm>
        </p:spPr>
        <p:txBody>
          <a:bodyPr lIns="82945" tIns="41473" rIns="82945" bIns="41473" anchor="ctr"/>
          <a:lstStyle/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TE NINGUNEA</a:t>
            </a:r>
          </a:p>
          <a:p>
            <a:pPr algn="ctr"/>
            <a:r>
              <a:rPr lang="es-ES" sz="11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No valora tu opinión. No aprecia lo que haces. A veces no te escucha.</a:t>
            </a: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DECORTÉS</a:t>
            </a:r>
            <a:endParaRPr lang="es-ES" sz="1100" dirty="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Te da plantón. Coquetea con otros/as. Se coloca y se pone idiota.</a:t>
            </a: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SIEMPRE TIENE LA RAZÓN</a:t>
            </a:r>
            <a:endParaRPr lang="es-ES" sz="1100" dirty="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algn="ctr"/>
            <a:r>
              <a:rPr lang="es-ES" sz="11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cabezota y nunca cede. Cierra la discusión con la última palabra.</a:t>
            </a: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MUY CELOSO</a:t>
            </a:r>
          </a:p>
          <a:p>
            <a:pPr algn="ctr"/>
            <a:r>
              <a:rPr lang="es-ES" sz="11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Te controla el móvil y no le gusta que hables o salgas con tus amigos/as.</a:t>
            </a: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EL QUE MANDA</a:t>
            </a:r>
          </a:p>
          <a:p>
            <a:pPr algn="ctr"/>
            <a:r>
              <a:rPr lang="es-ES" sz="11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quien decide: qué hacer, dónde y con quién ir, qué ropa debes vestir.</a:t>
            </a: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ES VIOLENTO</a:t>
            </a:r>
          </a:p>
          <a:p>
            <a:pPr algn="ctr"/>
            <a:r>
              <a:rPr lang="es-ES" sz="11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Se enfada mucho. Cuando hay problemas grita, insulta, arremete y se pelea.</a:t>
            </a:r>
          </a:p>
          <a:p>
            <a:pPr algn="ctr"/>
            <a:r>
              <a:rPr lang="es-ES" sz="18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DA MIEDO</a:t>
            </a:r>
          </a:p>
          <a:p>
            <a:pPr algn="ctr"/>
            <a:r>
              <a:rPr lang="es-ES" sz="1100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Si hiciste algo a disgusto, o dejaste de hacer para que no se irritase contigo.</a:t>
            </a:r>
            <a:endParaRPr lang="es-ES" sz="1100" dirty="0" smtClean="0">
              <a:solidFill>
                <a:srgbClr val="2300DC"/>
              </a:solidFill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ítulo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SzPct val="45000"/>
              <a:buFont typeface="StarSymbol"/>
              <a:buNone/>
            </a:pPr>
            <a:r>
              <a:rPr lang="es-ES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6.Buenas relaciones</a:t>
            </a:r>
          </a:p>
        </p:txBody>
      </p:sp>
      <p:sp>
        <p:nvSpPr>
          <p:cNvPr id="38915" name="Marcador de contenido 2"/>
          <p:cNvSpPr txBox="1">
            <a:spLocks noGrp="1"/>
          </p:cNvSpPr>
          <p:nvPr>
            <p:ph idx="1"/>
          </p:nvPr>
        </p:nvSpPr>
        <p:spPr>
          <a:xfrm>
            <a:off x="425450" y="1279525"/>
            <a:ext cx="8228013" cy="5414963"/>
          </a:xfrm>
        </p:spPr>
        <p:txBody>
          <a:bodyPr>
            <a:normAutofit lnSpcReduction="10000"/>
          </a:bodyPr>
          <a:lstStyle/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endParaRPr sz="1600" i="1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r>
              <a:rPr sz="1600" smtClean="0">
                <a:latin typeface="Arial" pitchFamily="34" charset="0"/>
                <a:ea typeface="SimSun" pitchFamily="2" charset="-122"/>
                <a:cs typeface="Tahoma" pitchFamily="34" charset="0"/>
              </a:rPr>
              <a:t>Mis opiniones son tan importantes como las de mi pareja, aunque sean diferentes.</a:t>
            </a:r>
          </a:p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r>
              <a:rPr sz="1600" i="1" smtClean="0">
                <a:latin typeface="Arial" pitchFamily="34" charset="0"/>
                <a:ea typeface="SimSun" pitchFamily="2" charset="-122"/>
                <a:cs typeface="Tahoma" pitchFamily="34" charset="0"/>
              </a:rPr>
              <a:t>Organizámos cosas y nos divertimos juntos, pero también nos gusta estar con otros </a:t>
            </a:r>
            <a:r>
              <a:rPr sz="1600" smtClean="0">
                <a:latin typeface="Arial" pitchFamily="34" charset="0"/>
                <a:ea typeface="SimSun" pitchFamily="2" charset="-122"/>
                <a:cs typeface="Tahoma" pitchFamily="34" charset="0"/>
              </a:rPr>
              <a:t>amigos y amigas.</a:t>
            </a:r>
          </a:p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r>
              <a:rPr sz="1600" i="1" smtClean="0">
                <a:latin typeface="Arial" pitchFamily="34" charset="0"/>
                <a:ea typeface="SimSun" pitchFamily="2" charset="-122"/>
                <a:cs typeface="Tahoma" pitchFamily="34" charset="0"/>
              </a:rPr>
              <a:t>Tenemos confianza para hablar de cualquier tema y nos mostramos tal como somos.</a:t>
            </a:r>
          </a:p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r>
              <a:rPr sz="1600" i="1" smtClean="0">
                <a:latin typeface="Arial" pitchFamily="34" charset="0"/>
                <a:ea typeface="SimSun" pitchFamily="2" charset="-122"/>
                <a:cs typeface="Tahoma" pitchFamily="34" charset="0"/>
              </a:rPr>
              <a:t>Nos sentimos libres para hacer y decir lo que queremos, sin temores ni imposiciones.</a:t>
            </a:r>
          </a:p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r>
              <a:rPr sz="1600" i="1" smtClean="0">
                <a:latin typeface="Arial" pitchFamily="34" charset="0"/>
                <a:ea typeface="SimSun" pitchFamily="2" charset="-122"/>
                <a:cs typeface="Tahoma" pitchFamily="34" charset="0"/>
              </a:rPr>
              <a:t>Cuando hay algún problema lo hablamos y respetamos las soluciones que cada uno </a:t>
            </a:r>
            <a:r>
              <a:rPr sz="1600" smtClean="0">
                <a:latin typeface="Arial" pitchFamily="34" charset="0"/>
                <a:ea typeface="SimSun" pitchFamily="2" charset="-122"/>
                <a:cs typeface="Tahoma" pitchFamily="34" charset="0"/>
              </a:rPr>
              <a:t>aporta.</a:t>
            </a:r>
            <a:endParaRPr sz="1600" i="1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r>
              <a:rPr sz="1600" i="1" smtClean="0">
                <a:latin typeface="Arial" pitchFamily="34" charset="0"/>
                <a:ea typeface="SimSun" pitchFamily="2" charset="-122"/>
                <a:cs typeface="Tahoma" pitchFamily="34" charset="0"/>
              </a:rPr>
              <a:t>Somos capaces de reconocer nuestros errores.</a:t>
            </a:r>
          </a:p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r>
              <a:rPr sz="1600" i="1" smtClean="0">
                <a:latin typeface="Arial" pitchFamily="34" charset="0"/>
                <a:ea typeface="SimSun" pitchFamily="2" charset="-122"/>
                <a:cs typeface="Tahoma" pitchFamily="34" charset="0"/>
              </a:rPr>
              <a:t>Nos respetámos mutuamente y nos apoyamos en los malos momentos.</a:t>
            </a:r>
          </a:p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r>
              <a:rPr sz="1600" i="1" smtClean="0">
                <a:latin typeface="Arial" pitchFamily="34" charset="0"/>
                <a:ea typeface="SimSun" pitchFamily="2" charset="-122"/>
                <a:cs typeface="Tahoma" pitchFamily="34" charset="0"/>
              </a:rPr>
              <a:t>Respeto el espacio de mi pareja , las amistades, aficiones, familia…</a:t>
            </a:r>
          </a:p>
          <a:p>
            <a:pPr marL="391686" indent="-293764" fontAlgn="auto">
              <a:spcBef>
                <a:spcPts val="580"/>
              </a:spcBef>
              <a:spcAft>
                <a:spcPts val="1282"/>
              </a:spcAft>
              <a:buSzPct val="45000"/>
              <a:buFont typeface="StarSymbol"/>
              <a:buChar char="●"/>
              <a:defRPr/>
            </a:pPr>
            <a:r>
              <a:rPr sz="1600" i="1" smtClean="0">
                <a:latin typeface="Arial" pitchFamily="34" charset="0"/>
                <a:ea typeface="SimSun" pitchFamily="2" charset="-122"/>
                <a:cs typeface="Tahoma" pitchFamily="34" charset="0"/>
              </a:rPr>
              <a:t>Ninguno lleva las riendas de la relación: es asunto de los dos, a partes iguales.</a:t>
            </a:r>
            <a:endParaRPr sz="1600" smtClean="0"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mo se hizo. san miguel.movi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83558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solidFill>
            <a:srgbClr val="00FFFF"/>
          </a:solidFill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SzPct val="45000"/>
              <a:buFont typeface="StarSymbol"/>
              <a:buNone/>
            </a:pPr>
            <a:r>
              <a:rPr lang="es-ES" dirty="0" smtClean="0">
                <a:latin typeface="Arial" pitchFamily="34" charset="0"/>
                <a:ea typeface="SimSun" pitchFamily="2" charset="-122"/>
                <a:cs typeface="Tahoma" pitchFamily="34" charset="0"/>
              </a:rPr>
              <a:t>Cómo se hizo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36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Violencia psicológica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556792"/>
            <a:ext cx="7560840" cy="484632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La violencia es sutil y toma la forma de acoso moral o chantaje emocional. </a:t>
            </a:r>
          </a:p>
          <a:p>
            <a:r>
              <a:rPr lang="es-ES" dirty="0" smtClean="0"/>
              <a:t>El agresor la ridiculiza, ignora, no presta atención a lo que dice, se burla de sus opiniones e iniciativas. </a:t>
            </a:r>
          </a:p>
          <a:p>
            <a:r>
              <a:rPr lang="es-ES" dirty="0" smtClean="0"/>
              <a:t>Al tiempo, la víctima alberga miedo al ridículo.</a:t>
            </a:r>
          </a:p>
          <a:p>
            <a:r>
              <a:rPr lang="es-ES" dirty="0" smtClean="0"/>
              <a:t>Con esta estrategia el agresor bloquea y paraliza.</a:t>
            </a:r>
          </a:p>
          <a:p>
            <a:r>
              <a:rPr lang="es-ES" dirty="0" smtClean="0"/>
              <a:t>Es más difícil de curar que el maltrato físico.</a:t>
            </a:r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Violencia verbal.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El agresor insulta y denigra a la víctima.</a:t>
            </a:r>
          </a:p>
          <a:p>
            <a:endParaRPr lang="es-ES" dirty="0" smtClean="0"/>
          </a:p>
          <a:p>
            <a:r>
              <a:rPr lang="es-ES" dirty="0" smtClean="0"/>
              <a:t>Aparecen las amenazas de agresión física. </a:t>
            </a:r>
          </a:p>
          <a:p>
            <a:endParaRPr lang="es-ES" dirty="0" smtClean="0"/>
          </a:p>
          <a:p>
            <a:r>
              <a:rPr lang="es-ES" dirty="0" smtClean="0"/>
              <a:t>A juicio del agresor, la víctima tiene la culpa de todo.</a:t>
            </a:r>
          </a:p>
          <a:p>
            <a:endParaRPr lang="es-ES" dirty="0" smtClean="0"/>
          </a:p>
          <a:p>
            <a:r>
              <a:rPr lang="es-ES" dirty="0" smtClean="0"/>
              <a:t>La víctima alberga un profundo sentimiento de culpa y pena que la aísla socialmente.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Agresión física y sexual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Los bofetones, empujones y golpes.</a:t>
            </a:r>
          </a:p>
          <a:p>
            <a:endParaRPr lang="es-ES" dirty="0" smtClean="0"/>
          </a:p>
          <a:p>
            <a:r>
              <a:rPr lang="es-ES" dirty="0" smtClean="0"/>
              <a:t>El agresor exige contactos sexuales con pretensiones de reconciliación.</a:t>
            </a:r>
          </a:p>
          <a:p>
            <a:endParaRPr lang="es-ES" dirty="0" smtClean="0"/>
          </a:p>
          <a:p>
            <a:r>
              <a:rPr lang="es-ES" dirty="0" smtClean="0"/>
              <a:t>La violencia es crónica.</a:t>
            </a:r>
          </a:p>
          <a:p>
            <a:endParaRPr lang="es-ES" dirty="0" smtClean="0"/>
          </a:p>
          <a:p>
            <a:r>
              <a:rPr lang="es-ES" dirty="0" smtClean="0"/>
              <a:t>Las agresiones se suceden con mayor rapidez.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kyfallsanmiguel.movi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29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368425"/>
          </a:xfrm>
        </p:spPr>
        <p:txBody>
          <a:bodyPr>
            <a:normAutofit/>
          </a:bodyPr>
          <a:lstStyle/>
          <a:p>
            <a:pPr marL="742950" indent="-742950" algn="ctr" fontAlgn="auto">
              <a:spcAft>
                <a:spcPts val="0"/>
              </a:spcAft>
              <a:defRPr/>
            </a:pPr>
            <a:r>
              <a:rPr lang="es-ES" sz="3600" dirty="0" smtClean="0">
                <a:solidFill>
                  <a:schemeClr val="accent6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 Cómo es el amor</a:t>
            </a:r>
            <a:br>
              <a:rPr lang="es-ES" sz="3600" dirty="0" smtClean="0">
                <a:solidFill>
                  <a:schemeClr val="accent6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s-ES" sz="3600" dirty="0" smtClean="0">
                <a:solidFill>
                  <a:schemeClr val="bg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Ensalada de sentimientos</a:t>
            </a:r>
            <a:endParaRPr lang="es-ES" sz="3600" dirty="0">
              <a:solidFill>
                <a:schemeClr val="bg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857375"/>
            <a:ext cx="7772400" cy="4162425"/>
          </a:xfrm>
        </p:spPr>
        <p:txBody>
          <a:bodyPr>
            <a:normAutofit fontScale="85000" lnSpcReduction="10000"/>
          </a:bodyPr>
          <a:lstStyle/>
          <a:p>
            <a:pPr marL="432000" indent="-324000" fontAlgn="auto">
              <a:spcBef>
                <a:spcPts val="0"/>
              </a:spcBef>
              <a:spcAft>
                <a:spcPts val="1417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rgbClr val="002060"/>
                </a:solidFill>
              </a:rPr>
              <a:t>Posesión 		Corazón 		Deseo</a:t>
            </a:r>
          </a:p>
          <a:p>
            <a:pPr marL="432000" indent="-324000" fontAlgn="auto">
              <a:spcBef>
                <a:spcPts val="0"/>
              </a:spcBef>
              <a:spcAft>
                <a:spcPts val="1417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rgbClr val="002060"/>
                </a:solidFill>
              </a:rPr>
              <a:t>Mentira 	          Negociación 	Libertad</a:t>
            </a:r>
          </a:p>
          <a:p>
            <a:pPr marL="432000" indent="-324000" fontAlgn="auto">
              <a:spcBef>
                <a:spcPts val="0"/>
              </a:spcBef>
              <a:spcAft>
                <a:spcPts val="1417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rgbClr val="002060"/>
                </a:solidFill>
              </a:rPr>
              <a:t>Discusión 		Esfuerzo 		Cariño</a:t>
            </a:r>
          </a:p>
          <a:p>
            <a:pPr marL="432000" indent="-324000" fontAlgn="auto">
              <a:spcBef>
                <a:spcPts val="0"/>
              </a:spcBef>
              <a:spcAft>
                <a:spcPts val="1417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rgbClr val="002060"/>
                </a:solidFill>
              </a:rPr>
              <a:t>Dominación          Cabeza 		Respeto</a:t>
            </a:r>
          </a:p>
          <a:p>
            <a:pPr marL="432000" indent="-324000" fontAlgn="auto">
              <a:spcBef>
                <a:spcPts val="0"/>
              </a:spcBef>
              <a:spcAft>
                <a:spcPts val="1417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rgbClr val="002060"/>
                </a:solidFill>
              </a:rPr>
              <a:t>Desengaño 		Compromiso 	Confianza</a:t>
            </a:r>
          </a:p>
          <a:p>
            <a:pPr marL="432000" indent="-324000" fontAlgn="auto">
              <a:spcBef>
                <a:spcPts val="0"/>
              </a:spcBef>
              <a:spcAft>
                <a:spcPts val="1417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rgbClr val="002060"/>
                </a:solidFill>
              </a:rPr>
              <a:t>Control 		Celos 			Apoyo</a:t>
            </a:r>
          </a:p>
          <a:p>
            <a:pPr marL="432000" indent="-324000" fontAlgn="auto">
              <a:spcBef>
                <a:spcPts val="0"/>
              </a:spcBef>
              <a:spcAft>
                <a:spcPts val="1417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rgbClr val="002060"/>
                </a:solidFill>
              </a:rPr>
              <a:t>Sufrimiento 		Locura 		Alegría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1071538" y="1857364"/>
          <a:ext cx="2125809" cy="378621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25809"/>
              </a:tblGrid>
              <a:tr h="378621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3657600" y="1841679"/>
          <a:ext cx="2057408" cy="3799267"/>
        </p:xfrm>
        <a:graphic>
          <a:graphicData uri="http://schemas.openxmlformats.org/drawingml/2006/table">
            <a:tbl>
              <a:tblPr/>
              <a:tblGrid>
                <a:gridCol w="2057408"/>
              </a:tblGrid>
              <a:tr h="379926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6500826" y="1785926"/>
          <a:ext cx="2034862" cy="3850783"/>
        </p:xfrm>
        <a:graphic>
          <a:graphicData uri="http://schemas.openxmlformats.org/drawingml/2006/table">
            <a:tbl>
              <a:tblPr/>
              <a:tblGrid>
                <a:gridCol w="2034862"/>
              </a:tblGrid>
              <a:tr h="3850783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18 Tabla"/>
          <p:cNvGraphicFramePr>
            <a:graphicFrameLocks noGrp="1"/>
          </p:cNvGraphicFramePr>
          <p:nvPr/>
        </p:nvGraphicFramePr>
        <p:xfrm>
          <a:off x="6220496" y="1815921"/>
          <a:ext cx="2021983" cy="3837904"/>
        </p:xfrm>
        <a:graphic>
          <a:graphicData uri="http://schemas.openxmlformats.org/drawingml/2006/table">
            <a:tbl>
              <a:tblPr/>
              <a:tblGrid>
                <a:gridCol w="2021983"/>
              </a:tblGrid>
              <a:tr h="383790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7030A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755576" y="188640"/>
            <a:ext cx="8229600" cy="749300"/>
          </a:xfrm>
          <a:prstGeom prst="rect">
            <a:avLst/>
          </a:prstGeom>
          <a:solidFill>
            <a:srgbClr val="00FFFF"/>
          </a:solidFill>
        </p:spPr>
        <p:txBody>
          <a:bodyPr lIns="82945" tIns="41473" rIns="82945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lang="es-ES" sz="4300" dirty="0" smtClean="0"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SimSun" pitchFamily="2" charset="-122"/>
                <a:cs typeface="Tahoma" pitchFamily="34" charset="0"/>
              </a:rPr>
              <a:t>2</a:t>
            </a:r>
            <a:r>
              <a:rPr kumimoji="0" lang="es-E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SimSun" pitchFamily="2" charset="-122"/>
                <a:cs typeface="Tahoma" pitchFamily="34" charset="0"/>
              </a:rPr>
              <a:t>.Cómo</a:t>
            </a:r>
            <a:r>
              <a:rPr kumimoji="0" lang="es-ES" sz="43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SimSun" pitchFamily="2" charset="-122"/>
                <a:cs typeface="Tahoma" pitchFamily="34" charset="0"/>
              </a:rPr>
              <a:t> es el amor</a:t>
            </a:r>
            <a:endParaRPr kumimoji="0" lang="es-ES" sz="43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171</TotalTime>
  <Words>2247</Words>
  <Application>Microsoft Office PowerPoint</Application>
  <PresentationFormat>Presentación en pantalla (4:3)</PresentationFormat>
  <Paragraphs>459</Paragraphs>
  <Slides>44</Slides>
  <Notes>33</Notes>
  <HiddenSlides>0</HiddenSlides>
  <MMClips>3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5" baseType="lpstr">
      <vt:lpstr>Solsticio</vt:lpstr>
      <vt:lpstr>VIOLENCIA DE GÉNERO</vt:lpstr>
      <vt:lpstr>Definición de violencia.</vt:lpstr>
      <vt:lpstr>Tipos de violencia. </vt:lpstr>
      <vt:lpstr>Tipos de violencia. </vt:lpstr>
      <vt:lpstr>Violencia psicológica</vt:lpstr>
      <vt:lpstr>Violencia verbal. </vt:lpstr>
      <vt:lpstr>Agresión física y sexual</vt:lpstr>
      <vt:lpstr>Diapositiva 8</vt:lpstr>
      <vt:lpstr>3. Cómo es el amor Ensalada de sentimientos</vt:lpstr>
      <vt:lpstr>3. Falsos mitos sobre el amor</vt:lpstr>
      <vt:lpstr>Falsos mitos sobre el amor</vt:lpstr>
      <vt:lpstr>Falsos mitos sobre el amor</vt:lpstr>
      <vt:lpstr>Falsos mitos sobre el amor</vt:lpstr>
      <vt:lpstr>Falsos mitos sobre el amor</vt:lpstr>
      <vt:lpstr>Falsos mitos sobre el amor</vt:lpstr>
      <vt:lpstr>Falsos mitos sobre el amor</vt:lpstr>
      <vt:lpstr>Falsos mitos sobre el amor</vt:lpstr>
      <vt:lpstr>Falsos mitos sobre el amor</vt:lpstr>
      <vt:lpstr>Falsos mitos sobre el amor</vt:lpstr>
      <vt:lpstr>Falsos mitos sobre el amor</vt:lpstr>
      <vt:lpstr>4. Los celos</vt:lpstr>
      <vt:lpstr>Los celos</vt:lpstr>
      <vt:lpstr>Los celos</vt:lpstr>
      <vt:lpstr>Los celos</vt:lpstr>
      <vt:lpstr>Los celos</vt:lpstr>
      <vt:lpstr>Los celos</vt:lpstr>
      <vt:lpstr>Los celos</vt:lpstr>
      <vt:lpstr>Los celos</vt:lpstr>
      <vt:lpstr>Los celos</vt:lpstr>
      <vt:lpstr>Los celos</vt:lpstr>
      <vt:lpstr>Los celos</vt:lpstr>
      <vt:lpstr>Diapositiva 32</vt:lpstr>
      <vt:lpstr>Diapositiva 33</vt:lpstr>
      <vt:lpstr>Señales de alarma</vt:lpstr>
      <vt:lpstr>Señales de alarma</vt:lpstr>
      <vt:lpstr>Señales de alarma</vt:lpstr>
      <vt:lpstr>Señales de alarma</vt:lpstr>
      <vt:lpstr>Señales de alarma</vt:lpstr>
      <vt:lpstr>Señales de alarma</vt:lpstr>
      <vt:lpstr>Señales de alarma</vt:lpstr>
      <vt:lpstr>Señales de alarma</vt:lpstr>
      <vt:lpstr>Diapositiva 42</vt:lpstr>
      <vt:lpstr>6.Buenas relaciones</vt:lpstr>
      <vt:lpstr>Cómo se hizo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VIOLENCIA DE GÉNERO</dc:title>
  <dc:creator>roberto</dc:creator>
  <cp:lastModifiedBy>roberto martinez</cp:lastModifiedBy>
  <cp:revision>29</cp:revision>
  <dcterms:created xsi:type="dcterms:W3CDTF">2017-01-09T11:19:56Z</dcterms:created>
  <dcterms:modified xsi:type="dcterms:W3CDTF">2017-01-31T22:33:11Z</dcterms:modified>
</cp:coreProperties>
</file>